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9" r:id="rId5"/>
    <p:sldId id="272" r:id="rId6"/>
    <p:sldId id="259" r:id="rId7"/>
    <p:sldId id="276" r:id="rId8"/>
    <p:sldId id="268" r:id="rId9"/>
    <p:sldId id="267" r:id="rId10"/>
    <p:sldId id="273" r:id="rId11"/>
    <p:sldId id="266" r:id="rId12"/>
    <p:sldId id="257" r:id="rId13"/>
    <p:sldId id="258" r:id="rId14"/>
    <p:sldId id="263" r:id="rId15"/>
    <p:sldId id="260" r:id="rId16"/>
    <p:sldId id="261" r:id="rId17"/>
    <p:sldId id="262" r:id="rId18"/>
    <p:sldId id="277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65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D1B3D-A05C-4F83-A6FA-4A765C2C7C29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3BC7E-B524-4B3E-8A1B-DA65DC3CB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LEVANTAMENTO QUALI-QUANTITATIVO PPGHCTE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Quadriênio</a:t>
            </a:r>
            <a:r>
              <a:rPr lang="en-US" dirty="0" smtClean="0">
                <a:solidFill>
                  <a:schemeClr val="tx1"/>
                </a:solidFill>
              </a:rPr>
              <a:t> 2017-2020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HCTE NA COVID19_para fundo clar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53074" cy="838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4038600"/>
            <a:ext cx="492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ocasião</a:t>
            </a:r>
            <a:r>
              <a:rPr lang="en-US" b="1" dirty="0" smtClean="0"/>
              <a:t> do </a:t>
            </a:r>
            <a:r>
              <a:rPr lang="en-US" b="1" dirty="0" err="1" smtClean="0"/>
              <a:t>Relatório</a:t>
            </a:r>
            <a:r>
              <a:rPr lang="en-US" b="1" dirty="0" smtClean="0"/>
              <a:t> </a:t>
            </a:r>
            <a:r>
              <a:rPr lang="en-US" b="1" dirty="0" err="1" smtClean="0"/>
              <a:t>Quadrienal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a CAPES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5181600"/>
            <a:ext cx="570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Números da produção textual docente por linha de pesquisa ao ano, entre 2017 e 2020.</a:t>
            </a:r>
            <a:endParaRPr lang="en-US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34170"/>
            <a:ext cx="6026402" cy="3556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8441" y="4876800"/>
            <a:ext cx="616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Valores de média e </a:t>
            </a:r>
            <a:r>
              <a:rPr lang="pt-BR" sz="1200" dirty="0"/>
              <a:t>desvio padrão da média de produções textuais </a:t>
            </a:r>
            <a:r>
              <a:rPr lang="pt-BR" sz="1200" dirty="0" smtClean="0"/>
              <a:t>anuais docentes </a:t>
            </a:r>
            <a:r>
              <a:rPr lang="pt-BR" sz="1200" dirty="0"/>
              <a:t>e </a:t>
            </a:r>
            <a:r>
              <a:rPr lang="pt-BR" sz="1200" dirty="0" smtClean="0"/>
              <a:t>discentes, </a:t>
            </a:r>
          </a:p>
          <a:p>
            <a:pPr algn="ctr"/>
            <a:r>
              <a:rPr lang="pt-BR" sz="1200" dirty="0" smtClean="0"/>
              <a:t>calculados para o quadriênio </a:t>
            </a:r>
            <a:r>
              <a:rPr lang="pt-BR" sz="1200" dirty="0"/>
              <a:t>2017-2020.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5715047" cy="343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2362200" y="1600200"/>
            <a:ext cx="5105400" cy="3352800"/>
            <a:chOff x="2362200" y="1600200"/>
            <a:chExt cx="4518025" cy="2743200"/>
          </a:xfrm>
        </p:grpSpPr>
        <p:grpSp>
          <p:nvGrpSpPr>
            <p:cNvPr id="26" name="Group 25"/>
            <p:cNvGrpSpPr/>
            <p:nvPr/>
          </p:nvGrpSpPr>
          <p:grpSpPr>
            <a:xfrm>
              <a:off x="2362200" y="1600200"/>
              <a:ext cx="4518025" cy="2727325"/>
              <a:chOff x="2362200" y="1600200"/>
              <a:chExt cx="4518025" cy="2727325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362200" y="1600200"/>
                <a:ext cx="4518025" cy="2727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16" name="Straight Connector 15"/>
              <p:cNvCxnSpPr/>
              <p:nvPr/>
            </p:nvCxnSpPr>
            <p:spPr>
              <a:xfrm>
                <a:off x="2804532" y="2650273"/>
                <a:ext cx="669394" cy="421695"/>
              </a:xfrm>
              <a:prstGeom prst="line">
                <a:avLst/>
              </a:prstGeom>
              <a:ln w="3175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3669392" y="2778448"/>
                <a:ext cx="687978" cy="523915"/>
              </a:xfrm>
              <a:prstGeom prst="line">
                <a:avLst/>
              </a:prstGeom>
              <a:ln w="3175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Group 17"/>
              <p:cNvGrpSpPr/>
              <p:nvPr/>
            </p:nvGrpSpPr>
            <p:grpSpPr>
              <a:xfrm>
                <a:off x="4533931" y="3566562"/>
                <a:ext cx="697272" cy="168700"/>
                <a:chOff x="11684228" y="5184905"/>
                <a:chExt cx="706244" cy="170232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684228" y="5193267"/>
                  <a:ext cx="344487" cy="152590"/>
                </a:xfrm>
                <a:prstGeom prst="line">
                  <a:avLst/>
                </a:prstGeom>
                <a:ln w="3175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12032906" y="5184905"/>
                  <a:ext cx="357566" cy="170232"/>
                </a:xfrm>
                <a:prstGeom prst="line">
                  <a:avLst/>
                </a:prstGeom>
                <a:ln w="3175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/>
              <p:cNvGrpSpPr/>
              <p:nvPr/>
            </p:nvGrpSpPr>
            <p:grpSpPr>
              <a:xfrm>
                <a:off x="5406887" y="1982224"/>
                <a:ext cx="568039" cy="1376687"/>
                <a:chOff x="12557184" y="3600164"/>
                <a:chExt cx="573185" cy="1389905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2557184" y="3600165"/>
                  <a:ext cx="368091" cy="1389904"/>
                </a:xfrm>
                <a:prstGeom prst="line">
                  <a:avLst/>
                </a:prstGeom>
                <a:ln w="3175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12933455" y="3600164"/>
                  <a:ext cx="196914" cy="683054"/>
                </a:xfrm>
                <a:prstGeom prst="line">
                  <a:avLst/>
                </a:prstGeom>
                <a:ln w="3175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Rectangle 33"/>
            <p:cNvSpPr/>
            <p:nvPr/>
          </p:nvSpPr>
          <p:spPr>
            <a:xfrm>
              <a:off x="5257800" y="1828800"/>
              <a:ext cx="990600" cy="2514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337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0200" y="1905000"/>
              <a:ext cx="792980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TextBox 34"/>
            <p:cNvSpPr txBox="1"/>
            <p:nvPr/>
          </p:nvSpPr>
          <p:spPr>
            <a:xfrm>
              <a:off x="5465956" y="2910468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12</a:t>
              </a:r>
              <a:endParaRPr lang="en-US" sz="9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62600" y="2667000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19</a:t>
              </a:r>
              <a:endParaRPr lang="en-US" sz="9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22434" y="1828800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44</a:t>
              </a:r>
              <a:endParaRPr 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67400" y="2286000"/>
              <a:ext cx="3000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31</a:t>
              </a:r>
              <a:endParaRPr lang="en-US" sz="9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55825" y="4953000"/>
            <a:ext cx="689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Números de docentes permanentes e colaboradores ao ano, e frações de colaboradores (detalhe à direita), </a:t>
            </a:r>
          </a:p>
          <a:p>
            <a:pPr algn="ctr"/>
            <a:r>
              <a:rPr lang="pt-BR" sz="1200" dirty="0" smtClean="0"/>
              <a:t>levantados o quadriênio </a:t>
            </a:r>
            <a:r>
              <a:rPr lang="pt-BR" sz="1200" dirty="0"/>
              <a:t>2017-2020.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659063" y="1828800"/>
            <a:ext cx="3825875" cy="2963863"/>
            <a:chOff x="2659063" y="1828800"/>
            <a:chExt cx="3825875" cy="296386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59063" y="2065338"/>
              <a:ext cx="3825875" cy="272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4"/>
            <p:cNvSpPr txBox="1"/>
            <p:nvPr/>
          </p:nvSpPr>
          <p:spPr>
            <a:xfrm>
              <a:off x="3505200" y="1828800"/>
              <a:ext cx="2238626" cy="60901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100" b="1" i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MÉDIA</a:t>
              </a:r>
              <a:r>
                <a:rPr lang="en-US" sz="1100" b="1" i="0" baseline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QUADRIENAL: # DOCENTES </a:t>
              </a:r>
              <a:endParaRPr lang="en-US" dirty="0"/>
            </a:p>
            <a:p>
              <a:pPr algn="ctr"/>
              <a:r>
                <a:rPr lang="en-US" sz="1100" b="1" i="0" baseline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POR LINHA DE PESQUISA</a:t>
              </a:r>
              <a:endParaRPr lang="en-US" sz="1100" b="1" i="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en-US" sz="11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882282" y="4876800"/>
            <a:ext cx="5313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Valores m</a:t>
            </a:r>
            <a:r>
              <a:rPr lang="pt-BR" sz="1200" dirty="0" smtClean="0"/>
              <a:t>édios (± DVP) do </a:t>
            </a:r>
            <a:r>
              <a:rPr lang="pt-BR" sz="1200" dirty="0" smtClean="0"/>
              <a:t>número de docentes ao </a:t>
            </a:r>
            <a:r>
              <a:rPr lang="pt-BR" sz="1200" dirty="0" smtClean="0"/>
              <a:t>ano no quadriênio </a:t>
            </a:r>
            <a:r>
              <a:rPr lang="pt-BR" sz="1200" dirty="0"/>
              <a:t>2017-2020.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0730" y="2249632"/>
            <a:ext cx="3922539" cy="235873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0" y="4876800"/>
            <a:ext cx="6615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Percentual do </a:t>
            </a:r>
            <a:r>
              <a:rPr lang="pt-BR" sz="1200" dirty="0" smtClean="0"/>
              <a:t>corpo docente </a:t>
            </a:r>
            <a:r>
              <a:rPr lang="pt-BR" sz="1200" dirty="0"/>
              <a:t>responsável pela oferta de disciplinas ao </a:t>
            </a:r>
            <a:r>
              <a:rPr lang="pt-BR" sz="1200" dirty="0" smtClean="0"/>
              <a:t>ano, </a:t>
            </a:r>
            <a:r>
              <a:rPr lang="pt-BR" sz="1200" dirty="0"/>
              <a:t>no </a:t>
            </a:r>
            <a:r>
              <a:rPr lang="pt-BR" sz="1200" dirty="0" smtClean="0"/>
              <a:t>quadriênio 2017 a 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4953000"/>
            <a:ext cx="590277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Decréscimo do número de docentes (dados normalizados em relação a 2017; curva verm.) </a:t>
            </a:r>
          </a:p>
          <a:p>
            <a:pPr algn="ctr"/>
            <a:r>
              <a:rPr lang="pt-BR" sz="1200" dirty="0" smtClean="0"/>
              <a:t>e </a:t>
            </a:r>
            <a:r>
              <a:rPr lang="pt-BR" sz="1200" dirty="0"/>
              <a:t>razões </a:t>
            </a:r>
            <a:r>
              <a:rPr lang="pt-BR" sz="1200" dirty="0" smtClean="0"/>
              <a:t>orientandos/orientadores (curva azul) entre </a:t>
            </a:r>
            <a:r>
              <a:rPr lang="pt-BR" sz="1200" dirty="0"/>
              <a:t>2017 e 2020. </a:t>
            </a:r>
            <a:endParaRPr lang="pt-BR" sz="1200" dirty="0" smtClean="0"/>
          </a:p>
          <a:p>
            <a:pPr algn="ctr"/>
            <a:r>
              <a:rPr lang="pt-BR" sz="900" dirty="0" smtClean="0"/>
              <a:t>*último ano de entrada de doutorandos no quadriênio</a:t>
            </a:r>
            <a:endParaRPr lang="en-US" sz="9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6950" y="1447800"/>
            <a:ext cx="4610100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52600" y="2400671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Distribuição média de número de orientandos por número de orientadores do programa em 2020.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3886200"/>
            <a:ext cx="5338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DP = docente permanente; DC = docente colaborador; DV = docente visitante; M = mestrado; D = doutorado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21472" y="2969260"/>
          <a:ext cx="5901055" cy="919480"/>
        </p:xfrm>
        <a:graphic>
          <a:graphicData uri="http://schemas.openxmlformats.org/drawingml/2006/table">
            <a:tbl>
              <a:tblPr/>
              <a:tblGrid>
                <a:gridCol w="528955"/>
                <a:gridCol w="685800"/>
                <a:gridCol w="394335"/>
                <a:gridCol w="388620"/>
                <a:gridCol w="365760"/>
                <a:gridCol w="1251585"/>
                <a:gridCol w="1085850"/>
                <a:gridCol w="120015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Docentes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DP*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DC*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DV*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Orientandos M/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Orientadores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média (DESV PAD amostra)</a:t>
                      </a: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Orientandos D/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Orientadores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média (DESV PAD amostra)</a:t>
                      </a: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Orientandos M+D /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Orientadores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média (DESV PAD amostra)</a:t>
                      </a:r>
                      <a:r>
                        <a:rPr lang="pt-BR" sz="10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1,9 (+- 1,9)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>
                          <a:latin typeface="Calibri"/>
                          <a:ea typeface="Calibri"/>
                          <a:cs typeface="Times New Roman"/>
                        </a:rPr>
                        <a:t>3,3 (+- 2,8)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dirty="0">
                          <a:latin typeface="Calibri"/>
                          <a:ea typeface="Calibri"/>
                          <a:cs typeface="Times New Roman"/>
                        </a:rPr>
                        <a:t>5,3 (+- 4,1)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3217834" cy="2367941"/>
          </a:xfrm>
          <a:prstGeom prst="rect">
            <a:avLst/>
          </a:prstGeom>
          <a:noFill/>
        </p:spPr>
      </p:pic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8600"/>
            <a:ext cx="3124200" cy="2728410"/>
          </a:xfrm>
          <a:prstGeom prst="rect">
            <a:avLst/>
          </a:prstGeom>
          <a:noFill/>
        </p:spPr>
      </p:pic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3200400"/>
            <a:ext cx="3025487" cy="270609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27256" y="5943600"/>
            <a:ext cx="7136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Distri</a:t>
            </a: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buição detalhada, em 2020, do número total de pós-graduandos (mestrandos e doutorandos) por docente.</a:t>
            </a: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2133600"/>
            <a:ext cx="2971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6800" y="2209800"/>
            <a:ext cx="2971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5181600"/>
            <a:ext cx="2971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9013" y="2066925"/>
            <a:ext cx="4625975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057400" y="5181600"/>
            <a:ext cx="5242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Somatório anual de trabalhos de conclusão (M + D), no intervalo de 2017 a 2020.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19200"/>
            <a:ext cx="5094288" cy="400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43000" y="5181600"/>
            <a:ext cx="7520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Frações de contribuição das linhas de pesquisa para os trabalhos de conclusão (M + D) </a:t>
            </a:r>
            <a:r>
              <a:rPr lang="pt-BR" sz="1200" dirty="0" smtClean="0"/>
              <a:t>calculadas para o </a:t>
            </a:r>
            <a:r>
              <a:rPr lang="pt-BR" sz="1200" dirty="0" smtClean="0"/>
              <a:t>2017 </a:t>
            </a:r>
            <a:r>
              <a:rPr lang="pt-BR" sz="1200" dirty="0" smtClean="0"/>
              <a:t>a </a:t>
            </a:r>
            <a:r>
              <a:rPr lang="pt-BR" sz="1200" dirty="0" smtClean="0"/>
              <a:t>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914400"/>
            <a:ext cx="8991600" cy="3733800"/>
            <a:chOff x="2590800" y="1905000"/>
            <a:chExt cx="4445582" cy="1774553"/>
          </a:xfrm>
        </p:grpSpPr>
        <p:pic>
          <p:nvPicPr>
            <p:cNvPr id="3" name="Picture 2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3000" y="1905000"/>
              <a:ext cx="2083382" cy="1774553"/>
            </a:xfrm>
            <a:prstGeom prst="rect">
              <a:avLst/>
            </a:prstGeom>
            <a:noFill/>
          </p:spPr>
        </p:pic>
        <p:pic>
          <p:nvPicPr>
            <p:cNvPr id="2" name="Picture 1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90800" y="1905000"/>
              <a:ext cx="2555101" cy="1772496"/>
            </a:xfrm>
            <a:prstGeom prst="rect">
              <a:avLst/>
            </a:prstGeom>
            <a:noFill/>
          </p:spPr>
        </p:pic>
      </p:grpSp>
      <p:sp>
        <p:nvSpPr>
          <p:cNvPr id="5" name="TextBox 4"/>
          <p:cNvSpPr txBox="1"/>
          <p:nvPr/>
        </p:nvSpPr>
        <p:spPr>
          <a:xfrm>
            <a:off x="285934" y="4876800"/>
            <a:ext cx="88580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Grandes áreas representadas nos membros do corpo social do PPGHCTE. </a:t>
            </a:r>
            <a:r>
              <a:rPr lang="pt-BR" sz="1200" dirty="0" smtClean="0"/>
              <a:t>À </a:t>
            </a:r>
            <a:r>
              <a:rPr lang="pt-BR" sz="1200" dirty="0"/>
              <a:t>esquerda, grandes áreas de graduação dos doutorandos ativos </a:t>
            </a:r>
            <a:endParaRPr lang="pt-BR" sz="1200" dirty="0" smtClean="0"/>
          </a:p>
          <a:p>
            <a:r>
              <a:rPr lang="pt-BR" sz="1200" dirty="0" smtClean="0"/>
              <a:t>no </a:t>
            </a:r>
            <a:r>
              <a:rPr lang="pt-BR" sz="1200" dirty="0"/>
              <a:t>PPGHCTE </a:t>
            </a:r>
            <a:r>
              <a:rPr lang="pt-BR" sz="1200" dirty="0" smtClean="0"/>
              <a:t>nos </a:t>
            </a:r>
            <a:r>
              <a:rPr lang="pt-BR" sz="1200" dirty="0"/>
              <a:t>anos </a:t>
            </a:r>
            <a:r>
              <a:rPr lang="pt-BR" sz="1200" dirty="0" smtClean="0"/>
              <a:t>2013 </a:t>
            </a:r>
            <a:r>
              <a:rPr lang="pt-BR" sz="1200" dirty="0"/>
              <a:t>a 2020. À direita, grandes áreas de formação do corpo docente (graduação e doutoramento). As combinações, </a:t>
            </a:r>
            <a:endParaRPr lang="pt-BR" sz="1200" dirty="0" smtClean="0"/>
          </a:p>
          <a:p>
            <a:r>
              <a:rPr lang="pt-BR" sz="1200" dirty="0" smtClean="0"/>
              <a:t>mapeadas </a:t>
            </a:r>
            <a:r>
              <a:rPr lang="pt-BR" sz="1200" dirty="0"/>
              <a:t>no estudo de formação dos docentes, foram: Ciências da Saúde e Ciências Humanas, Ciências Exatas e da Terra e Engenharias, </a:t>
            </a:r>
            <a:endParaRPr lang="pt-BR" sz="1200" dirty="0" smtClean="0"/>
          </a:p>
          <a:p>
            <a:r>
              <a:rPr lang="pt-BR" sz="1200" dirty="0" smtClean="0"/>
              <a:t>Ciências </a:t>
            </a:r>
            <a:r>
              <a:rPr lang="pt-BR" sz="1200" dirty="0"/>
              <a:t>Humanas e Ciências Sociais Aplicadas, Ciências Humanas e Letras, Engenharias e Ciências Exatas e da Terra, Engenharias </a:t>
            </a:r>
            <a:endParaRPr lang="pt-BR" sz="1200" dirty="0" smtClean="0"/>
          </a:p>
          <a:p>
            <a:r>
              <a:rPr lang="pt-BR" sz="1200" dirty="0" smtClean="0"/>
              <a:t>e </a:t>
            </a:r>
            <a:r>
              <a:rPr lang="pt-BR" sz="1200" dirty="0"/>
              <a:t>Ciências Humanas, Ciências Exatas e da Terra e Ciências Humanas.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323922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47800" y="4876800"/>
            <a:ext cx="671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Números de Mestres e Doutores formados </a:t>
            </a:r>
            <a:r>
              <a:rPr lang="pt-BR" sz="1200" dirty="0" smtClean="0"/>
              <a:t>ao ano, por </a:t>
            </a:r>
            <a:r>
              <a:rPr lang="pt-BR" sz="1200" dirty="0" smtClean="0"/>
              <a:t>linha </a:t>
            </a:r>
            <a:r>
              <a:rPr lang="pt-BR" sz="1200" dirty="0"/>
              <a:t>de </a:t>
            </a:r>
            <a:r>
              <a:rPr lang="pt-BR" sz="1200" dirty="0" smtClean="0"/>
              <a:t>pesquisa, </a:t>
            </a:r>
            <a:r>
              <a:rPr lang="pt-BR" sz="1200" dirty="0" smtClean="0"/>
              <a:t>no intervalo de </a:t>
            </a:r>
            <a:r>
              <a:rPr lang="pt-BR" sz="1200" dirty="0" smtClean="0"/>
              <a:t>2017 a </a:t>
            </a:r>
            <a:r>
              <a:rPr lang="pt-BR" sz="1200" dirty="0" smtClean="0"/>
              <a:t>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33400"/>
            <a:ext cx="6400800" cy="4953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28170" y="5715000"/>
            <a:ext cx="7097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Grandes áreas </a:t>
            </a:r>
            <a:r>
              <a:rPr lang="pt-BR" sz="1200" dirty="0"/>
              <a:t>de concentração </a:t>
            </a:r>
            <a:r>
              <a:rPr lang="pt-BR" sz="1200" dirty="0" smtClean="0"/>
              <a:t>e suas combinações nas disciplinas oferecidas </a:t>
            </a:r>
            <a:r>
              <a:rPr lang="pt-BR" sz="1200" dirty="0"/>
              <a:t>na grade curricular do PPGHCTE </a:t>
            </a:r>
            <a:endParaRPr lang="pt-BR" sz="1200" dirty="0" smtClean="0"/>
          </a:p>
          <a:p>
            <a:pPr algn="ctr"/>
            <a:r>
              <a:rPr lang="pt-BR" sz="1200" dirty="0" smtClean="0"/>
              <a:t>durante </a:t>
            </a:r>
            <a:r>
              <a:rPr lang="pt-BR" sz="1200" dirty="0"/>
              <a:t>o quadriênio 2017-2020.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914400"/>
            <a:ext cx="4992038" cy="36541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4953000"/>
            <a:ext cx="6608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/>
              <a:t>Contribuição </a:t>
            </a:r>
            <a:r>
              <a:rPr lang="pt-BR" sz="1200" dirty="0" smtClean="0"/>
              <a:t>das grandes áreas </a:t>
            </a:r>
            <a:r>
              <a:rPr lang="pt-BR" sz="1200" dirty="0"/>
              <a:t>do conhecimento </a:t>
            </a:r>
            <a:r>
              <a:rPr lang="pt-BR" sz="1200" dirty="0" smtClean="0"/>
              <a:t> para </a:t>
            </a:r>
            <a:r>
              <a:rPr lang="pt-BR" sz="1200" dirty="0"/>
              <a:t>as teses e dissertações concluídas </a:t>
            </a:r>
            <a:r>
              <a:rPr lang="pt-BR" sz="1200" dirty="0" smtClean="0"/>
              <a:t>no </a:t>
            </a:r>
            <a:r>
              <a:rPr lang="pt-BR" sz="1200" dirty="0"/>
              <a:t>PPGHCTE </a:t>
            </a:r>
            <a:endParaRPr lang="pt-BR" sz="1200" dirty="0" smtClean="0"/>
          </a:p>
          <a:p>
            <a:pPr algn="ctr"/>
            <a:r>
              <a:rPr lang="pt-BR" sz="1200" dirty="0" smtClean="0"/>
              <a:t>durante </a:t>
            </a:r>
            <a:r>
              <a:rPr lang="pt-BR" sz="1200" dirty="0"/>
              <a:t>o quadriênio 2017-2020.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 t="11176" r="35135"/>
          <a:stretch>
            <a:fillRect/>
          </a:stretch>
        </p:blipFill>
        <p:spPr bwMode="auto">
          <a:xfrm>
            <a:off x="1752600" y="152400"/>
            <a:ext cx="1828800" cy="149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 t="10334" r="42063"/>
          <a:stretch>
            <a:fillRect/>
          </a:stretch>
        </p:blipFill>
        <p:spPr bwMode="auto">
          <a:xfrm>
            <a:off x="1828800" y="1752600"/>
            <a:ext cx="1725651" cy="164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 r="36667"/>
          <a:stretch>
            <a:fillRect/>
          </a:stretch>
        </p:blipFill>
        <p:spPr bwMode="auto">
          <a:xfrm>
            <a:off x="4572000" y="0"/>
            <a:ext cx="1752600" cy="165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1"/>
          <p:cNvSpPr txBox="1"/>
          <p:nvPr/>
        </p:nvSpPr>
        <p:spPr>
          <a:xfrm>
            <a:off x="3581400" y="762000"/>
            <a:ext cx="1133644" cy="2819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/>
              <a:t>HFCNM</a:t>
            </a:r>
            <a:endParaRPr lang="en-US" sz="1100" b="1" dirty="0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 cstate="print"/>
          <a:srcRect r="36667"/>
          <a:stretch>
            <a:fillRect/>
          </a:stretch>
        </p:blipFill>
        <p:spPr bwMode="auto">
          <a:xfrm>
            <a:off x="4572000" y="1752600"/>
            <a:ext cx="1752600" cy="164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1"/>
          <p:cNvSpPr txBox="1"/>
          <p:nvPr/>
        </p:nvSpPr>
        <p:spPr>
          <a:xfrm>
            <a:off x="3657600" y="2362200"/>
            <a:ext cx="930530" cy="3053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/>
              <a:t>CTS</a:t>
            </a:r>
            <a:endParaRPr lang="en-US" sz="1100" b="1" dirty="0"/>
          </a:p>
        </p:txBody>
      </p:sp>
      <p:sp>
        <p:nvSpPr>
          <p:cNvPr id="9" name="TextBox 1"/>
          <p:cNvSpPr txBox="1"/>
          <p:nvPr/>
        </p:nvSpPr>
        <p:spPr>
          <a:xfrm>
            <a:off x="3657600" y="3962400"/>
            <a:ext cx="886510" cy="2819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/>
              <a:t>HSTCB 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6" cstate="print"/>
          <a:srcRect r="41667"/>
          <a:stretch>
            <a:fillRect/>
          </a:stretch>
        </p:blipFill>
        <p:spPr bwMode="auto">
          <a:xfrm>
            <a:off x="1828800" y="3352800"/>
            <a:ext cx="1644657" cy="167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7" cstate="print"/>
          <a:srcRect t="8091" r="46667"/>
          <a:stretch>
            <a:fillRect/>
          </a:stretch>
        </p:blipFill>
        <p:spPr bwMode="auto">
          <a:xfrm>
            <a:off x="4800600" y="3352800"/>
            <a:ext cx="148249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"/>
          <p:cNvSpPr txBox="1"/>
          <p:nvPr/>
        </p:nvSpPr>
        <p:spPr>
          <a:xfrm>
            <a:off x="3657600" y="5715000"/>
            <a:ext cx="886033" cy="2819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1" dirty="0" smtClean="0"/>
              <a:t>ELTM</a:t>
            </a:r>
            <a:endParaRPr lang="en-US" sz="1100" b="1" dirty="0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3" cstate="print"/>
          <a:srcRect l="56349" t="21582" r="10318" b="11249"/>
          <a:stretch>
            <a:fillRect/>
          </a:stretch>
        </p:blipFill>
        <p:spPr bwMode="auto">
          <a:xfrm>
            <a:off x="6934200" y="419100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8" cstate="print"/>
          <a:srcRect t="10885" r="41667"/>
          <a:stretch>
            <a:fillRect/>
          </a:stretch>
        </p:blipFill>
        <p:spPr bwMode="auto">
          <a:xfrm>
            <a:off x="1752600" y="5105400"/>
            <a:ext cx="167231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9" cstate="print"/>
          <a:srcRect t="7993" r="45000"/>
          <a:stretch>
            <a:fillRect/>
          </a:stretch>
        </p:blipFill>
        <p:spPr bwMode="auto">
          <a:xfrm>
            <a:off x="4648200" y="5105400"/>
            <a:ext cx="160730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990600" y="762000"/>
            <a:ext cx="39305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O 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Q</a:t>
            </a:r>
          </a:p>
          <a:p>
            <a:pPr algn="ctr"/>
            <a:r>
              <a:rPr lang="en-US" b="1" dirty="0" smtClean="0"/>
              <a:t>U</a:t>
            </a:r>
          </a:p>
          <a:p>
            <a:pPr algn="ctr"/>
            <a:r>
              <a:rPr lang="en-US" b="1" dirty="0" smtClean="0"/>
              <a:t>A</a:t>
            </a:r>
          </a:p>
          <a:p>
            <a:pPr algn="ctr"/>
            <a:r>
              <a:rPr lang="en-US" b="1" dirty="0" smtClean="0"/>
              <a:t>D</a:t>
            </a:r>
          </a:p>
          <a:p>
            <a:pPr algn="ctr"/>
            <a:r>
              <a:rPr lang="en-US" b="1" dirty="0" smtClean="0"/>
              <a:t>R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 smtClean="0"/>
              <a:t>Ê</a:t>
            </a:r>
          </a:p>
          <a:p>
            <a:pPr algn="ctr"/>
            <a:r>
              <a:rPr lang="en-US" b="1" dirty="0" smtClean="0"/>
              <a:t>N</a:t>
            </a:r>
          </a:p>
          <a:p>
            <a:pPr algn="ctr"/>
            <a:r>
              <a:rPr lang="en-US" b="1" dirty="0" smtClean="0"/>
              <a:t>I</a:t>
            </a:r>
          </a:p>
          <a:p>
            <a:pPr algn="ctr"/>
            <a:r>
              <a:rPr lang="en-US" b="1" dirty="0"/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7000" y="1524000"/>
            <a:ext cx="38664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S</a:t>
            </a:r>
          </a:p>
          <a:p>
            <a:pPr algn="ctr"/>
            <a:r>
              <a:rPr lang="en-US" b="1" dirty="0" smtClean="0"/>
              <a:t>O</a:t>
            </a:r>
          </a:p>
          <a:p>
            <a:pPr algn="ctr"/>
            <a:r>
              <a:rPr lang="en-US" b="1" dirty="0" smtClean="0"/>
              <a:t>M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r>
              <a:rPr lang="en-US" b="1" dirty="0" smtClean="0"/>
              <a:t>N</a:t>
            </a:r>
          </a:p>
          <a:p>
            <a:pPr algn="ctr"/>
            <a:r>
              <a:rPr lang="en-US" b="1" dirty="0" smtClean="0"/>
              <a:t>T</a:t>
            </a:r>
          </a:p>
          <a:p>
            <a:pPr algn="ctr"/>
            <a:r>
              <a:rPr lang="en-US" b="1" dirty="0" smtClean="0"/>
              <a:t>E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2</a:t>
            </a:r>
          </a:p>
          <a:p>
            <a:pPr algn="ctr"/>
            <a:r>
              <a:rPr lang="en-US" b="1" dirty="0" smtClean="0"/>
              <a:t>0</a:t>
            </a:r>
          </a:p>
          <a:p>
            <a:pPr algn="ctr"/>
            <a:r>
              <a:rPr lang="en-US" b="1" dirty="0" smtClean="0"/>
              <a:t>2</a:t>
            </a:r>
          </a:p>
          <a:p>
            <a:pPr algn="ctr"/>
            <a:r>
              <a:rPr lang="en-US" b="1" dirty="0" smtClean="0"/>
              <a:t>0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700740" y="3239407"/>
            <a:ext cx="2509950" cy="0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5616370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524000" y="5181600"/>
            <a:ext cx="6197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Produções textuais totais do PPGHCTE expressas em números, ao ano, no quadriênio 2017-2020.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6163" y="1524000"/>
            <a:ext cx="4799609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470090" y="5181600"/>
            <a:ext cx="6457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Números  relativos às produções textuais do PPGHCTE e razões relevantes no quadriênio 2017-2020.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9996" y="4800600"/>
            <a:ext cx="6070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/>
              <a:t>Os </a:t>
            </a:r>
            <a:r>
              <a:rPr lang="pt-BR" sz="1200" dirty="0" smtClean="0"/>
              <a:t>números de produções textuais de autoria/co-autoria docente organizados por categoria </a:t>
            </a:r>
          </a:p>
          <a:p>
            <a:pPr algn="ctr"/>
            <a:r>
              <a:rPr lang="pt-BR" sz="1200" dirty="0" smtClean="0"/>
              <a:t>no </a:t>
            </a:r>
            <a:r>
              <a:rPr lang="pt-BR" sz="1200" dirty="0"/>
              <a:t>quadriênio 2017-2020.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063" y="1600200"/>
            <a:ext cx="45878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9717" y="5181600"/>
            <a:ext cx="6065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/>
              <a:t>N</a:t>
            </a:r>
            <a:r>
              <a:rPr lang="pt-BR" sz="1200" dirty="0" smtClean="0"/>
              <a:t>úmeros </a:t>
            </a:r>
            <a:r>
              <a:rPr lang="pt-BR" sz="1200" dirty="0" smtClean="0"/>
              <a:t>de produções textuais de autoria/co-autoria docente, organizados por subcategoria, </a:t>
            </a:r>
          </a:p>
          <a:p>
            <a:pPr algn="ctr"/>
            <a:r>
              <a:rPr lang="pt-BR" sz="1200" dirty="0" smtClean="0"/>
              <a:t>no </a:t>
            </a:r>
            <a:r>
              <a:rPr lang="pt-BR" sz="1200" dirty="0"/>
              <a:t>quadriênio 2017-2020.</a:t>
            </a:r>
            <a:endParaRPr lang="en-US" sz="1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14400"/>
            <a:ext cx="4429779" cy="412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570</Words>
  <Application>Microsoft Office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Lamae</dc:creator>
  <cp:lastModifiedBy>Lamae</cp:lastModifiedBy>
  <cp:revision>25</cp:revision>
  <dcterms:created xsi:type="dcterms:W3CDTF">2021-03-18T17:34:19Z</dcterms:created>
  <dcterms:modified xsi:type="dcterms:W3CDTF">2021-04-14T20:46:50Z</dcterms:modified>
</cp:coreProperties>
</file>